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26"/>
  </p:handoutMasterIdLst>
  <p:sldIdLst>
    <p:sldId id="292" r:id="rId2"/>
    <p:sldId id="293" r:id="rId3"/>
    <p:sldId id="273" r:id="rId4"/>
    <p:sldId id="265" r:id="rId5"/>
    <p:sldId id="324" r:id="rId6"/>
    <p:sldId id="363" r:id="rId7"/>
    <p:sldId id="358" r:id="rId8"/>
    <p:sldId id="354" r:id="rId9"/>
    <p:sldId id="347" r:id="rId10"/>
    <p:sldId id="355" r:id="rId11"/>
    <p:sldId id="306" r:id="rId12"/>
    <p:sldId id="366" r:id="rId13"/>
    <p:sldId id="346" r:id="rId14"/>
    <p:sldId id="375" r:id="rId15"/>
    <p:sldId id="357" r:id="rId16"/>
    <p:sldId id="360" r:id="rId17"/>
    <p:sldId id="365" r:id="rId18"/>
    <p:sldId id="368" r:id="rId19"/>
    <p:sldId id="374" r:id="rId20"/>
    <p:sldId id="361" r:id="rId21"/>
    <p:sldId id="371" r:id="rId22"/>
    <p:sldId id="373" r:id="rId23"/>
    <p:sldId id="372" r:id="rId24"/>
    <p:sldId id="301" r:id="rId25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2E0"/>
    <a:srgbClr val="FF0A05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5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68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892E12A-BDF7-4796-9DD6-CA7932069CD3}" type="datetimeFigureOut">
              <a:rPr lang="ru-RU"/>
              <a:pPr>
                <a:defRPr/>
              </a:pPr>
              <a:t>26.04.2022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3D5CE10-76A6-4BC3-8D82-FC12B4F468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47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mtClean="0"/>
              <a:t>Теория вероятностей </a:t>
            </a:r>
            <a:r>
              <a:rPr lang="ru-RU" dirty="0" smtClean="0"/>
              <a:t>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867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8676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847725"/>
            <a:ext cx="10810875" cy="20812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Если же коэффициент корреляции близок к -1</a:t>
            </a:r>
            <a:r>
              <a:rPr lang="ru-RU" sz="2800" dirty="0" smtClean="0">
                <a:latin typeface="Roboto"/>
                <a:ea typeface="Roboto"/>
                <a:cs typeface="Roboto"/>
              </a:rPr>
              <a:t>, то между величинами есть обратная корреляционная связь: увеличение одной величины сопровождается уменьшением другой и наоборот.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3429000"/>
            <a:ext cx="24479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14398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5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Коэффициент корреляции, равный </a:t>
            </a:r>
            <a:r>
              <a:rPr lang="ru-RU" sz="36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0</a:t>
            </a:r>
            <a:r>
              <a:rPr lang="ru-RU" sz="2500" i="1" dirty="0" smtClean="0">
                <a:latin typeface="Roboto"/>
                <a:ea typeface="Roboto"/>
                <a:cs typeface="Roboto"/>
              </a:rPr>
              <a:t>, говорит о том, что между величинами нет линейной связи.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29" y="2574421"/>
            <a:ext cx="2286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9173" y="926056"/>
            <a:ext cx="5642908" cy="5438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572426" y="230736"/>
            <a:ext cx="816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 smtClean="0"/>
              <a:t>Слабые стороны корреляционного анализа</a:t>
            </a:r>
            <a:endParaRPr lang="ru-RU" sz="2400" i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512748" y="786214"/>
            <a:ext cx="11417181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9300" y="1230594"/>
            <a:ext cx="4708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i="1" dirty="0" smtClean="0">
                <a:solidFill>
                  <a:srgbClr val="6E32E0"/>
                </a:solidFill>
              </a:rPr>
              <a:t>Случайные величины зависимы</a:t>
            </a:r>
          </a:p>
          <a:p>
            <a:pPr>
              <a:lnSpc>
                <a:spcPct val="150000"/>
              </a:lnSpc>
            </a:pPr>
            <a:r>
              <a:rPr lang="ru-RU" sz="2000" i="1" dirty="0" smtClean="0">
                <a:solidFill>
                  <a:srgbClr val="6E32E0"/>
                </a:solidFill>
              </a:rPr>
              <a:t>     по случайности</a:t>
            </a:r>
            <a:endParaRPr lang="ru-RU" sz="2000" i="1" dirty="0">
              <a:solidFill>
                <a:srgbClr val="6E32E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1454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20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2. </a:t>
            </a:r>
            <a:r>
              <a:rPr lang="ru-RU" sz="20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Высокая корреляция двух величин может свидетельствовать </a:t>
            </a:r>
            <a:br>
              <a:rPr lang="ru-RU" sz="20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</a:br>
            <a:r>
              <a:rPr lang="ru-RU" sz="20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о том, что у них есть общая причина</a:t>
            </a:r>
          </a:p>
        </p:txBody>
      </p:sp>
      <p:sp>
        <p:nvSpPr>
          <p:cNvPr id="40962" name="TextBox 2"/>
          <p:cNvSpPr txBox="1">
            <a:spLocks noChangeArrowheads="1"/>
          </p:cNvSpPr>
          <p:nvPr/>
        </p:nvSpPr>
        <p:spPr bwMode="auto">
          <a:xfrm>
            <a:off x="690563" y="2540000"/>
            <a:ext cx="10096500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 smtClean="0">
                <a:latin typeface="+mj-lt"/>
              </a:rPr>
              <a:t>Наличие корреляции еще не значит, что величины взаимосвязаны, но может подразумевать некую скрытую причину, 3-ю переменную</a:t>
            </a:r>
            <a:r>
              <a:rPr lang="en-US" i="1" dirty="0">
                <a:latin typeface="+mj-lt"/>
              </a:rPr>
              <a:t>.</a:t>
            </a:r>
            <a:endParaRPr lang="ru-RU" i="1" dirty="0">
              <a:latin typeface="+mj-lt"/>
            </a:endParaRPr>
          </a:p>
          <a:p>
            <a:endParaRPr lang="ru-RU" dirty="0"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ru-RU" i="1" dirty="0">
              <a:solidFill>
                <a:srgbClr val="6E32E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ru-RU" i="1" dirty="0">
                <a:solidFill>
                  <a:srgbClr val="6E32E0"/>
                </a:solidFill>
                <a:latin typeface="+mj-lt"/>
              </a:rPr>
              <a:t>Пример : чем больше театров, тем больше больниц . Прямая корреляция. На самом деле взаимосвязи нет. </a:t>
            </a:r>
          </a:p>
          <a:p>
            <a:endParaRPr lang="ru-RU" i="1" dirty="0">
              <a:solidFill>
                <a:srgbClr val="6E32E0"/>
              </a:solidFill>
              <a:latin typeface="+mj-lt"/>
            </a:endParaRPr>
          </a:p>
          <a:p>
            <a:r>
              <a:rPr lang="ru-RU" i="1" dirty="0">
                <a:solidFill>
                  <a:srgbClr val="6E32E0"/>
                </a:solidFill>
                <a:latin typeface="+mj-lt"/>
              </a:rPr>
              <a:t>Третья скрытая переменная?</a:t>
            </a:r>
          </a:p>
          <a:p>
            <a:endParaRPr lang="ru-RU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65675" y="487110"/>
                <a:ext cx="990457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i="1" dirty="0">
                    <a:solidFill>
                      <a:srgbClr val="6E32E0"/>
                    </a:solidFill>
                  </a:rPr>
                  <a:t>3. </a:t>
                </a:r>
                <a:r>
                  <a:rPr lang="ru-RU" sz="2000" i="1" dirty="0">
                    <a:solidFill>
                      <a:srgbClr val="6E32E0"/>
                    </a:solidFill>
                  </a:rPr>
                  <a:t>Можно перепутать причинно-следственную связь.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sz="2000" i="1" dirty="0">
                    <a:solidFill>
                      <a:srgbClr val="6E32E0"/>
                    </a:solidFill>
                  </a:rPr>
                  <a:t>4. Коэффициент корреляции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6E32E0"/>
                        </a:solidFill>
                        <a:latin typeface="Cambria Math"/>
                      </a:rPr>
                      <m:t>𝑟</m:t>
                    </m:r>
                    <m:r>
                      <a:rPr lang="en-US" sz="2000" i="1" dirty="0" smtClean="0">
                        <a:solidFill>
                          <a:srgbClr val="6E32E0"/>
                        </a:solidFill>
                        <a:latin typeface="Cambria Math"/>
                      </a:rPr>
                      <m:t>=0 </m:t>
                    </m:r>
                  </m:oMath>
                </a14:m>
                <a:r>
                  <a:rPr lang="ru-RU" sz="2000" i="1" dirty="0">
                    <a:solidFill>
                      <a:srgbClr val="6E32E0"/>
                    </a:solidFill>
                  </a:rPr>
                  <a:t>, еще не означает отсутствие зависимости между переменными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75" y="487110"/>
                <a:ext cx="9904575" cy="1477328"/>
              </a:xfrm>
              <a:prstGeom prst="rect">
                <a:avLst/>
              </a:prstGeom>
              <a:blipFill rotWithShape="1">
                <a:blip r:embed="rId2"/>
                <a:stretch>
                  <a:fillRect l="-615" r="-1231" b="-2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85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Заголовок 1">
                <a:extLst>
                  <a:ext uri="{FF2B5EF4-FFF2-40B4-BE49-F238E27FC236}"/>
                </a:extLst>
              </p:cNvPr>
              <p:cNvSpPr txBox="1">
                <a:spLocks/>
              </p:cNvSpPr>
              <p:nvPr/>
            </p:nvSpPr>
            <p:spPr>
              <a:xfrm>
                <a:off x="410198" y="2764785"/>
                <a:ext cx="10810875" cy="1016000"/>
              </a:xfrm>
              <a:prstGeom prst="rect">
                <a:avLst/>
              </a:prstGeom>
            </p:spPr>
            <p:txBody>
              <a:bodyPr anchor="b">
                <a:normAutofit/>
              </a:bodyPr>
              <a:lstStyle/>
              <a:p>
                <a:pPr fontAlgn="auto">
                  <a:lnSpc>
                    <a:spcPct val="150000"/>
                  </a:lnSpc>
                  <a:spcAft>
                    <a:spcPts val="0"/>
                  </a:spcAft>
                  <a:defRPr/>
                </a:pPr>
                <a:r>
                  <a:rPr lang="ru-RU" dirty="0">
                    <a:latin typeface="Roboto" panose="02000000000000000000" pitchFamily="2" charset="0"/>
                    <a:ea typeface="Roboto" panose="02000000000000000000" pitchFamily="2" charset="0"/>
                    <a:cs typeface="+mj-cs"/>
                  </a:rPr>
                  <a:t>   где </a:t>
                </a:r>
                <a14:m>
                  <m:oMath xmlns:m="http://schemas.openxmlformats.org/officeDocument/2006/math">
                    <m:r>
                      <a:rPr lang="ru-RU" i="0" dirty="0" smtClean="0">
                        <a:latin typeface="Cambria Math"/>
                        <a:ea typeface="Roboto" panose="02000000000000000000" pitchFamily="2" charset="0"/>
                        <a:cs typeface="+mj-cs"/>
                      </a:rPr>
                      <m:t>М</m:t>
                    </m:r>
                  </m:oMath>
                </a14:m>
                <a:r>
                  <a:rPr lang="ru-RU" dirty="0">
                    <a:latin typeface="Roboto" panose="02000000000000000000" pitchFamily="2" charset="0"/>
                    <a:ea typeface="Roboto" panose="02000000000000000000" pitchFamily="2" charset="0"/>
                    <a:cs typeface="+mj-cs"/>
                  </a:rPr>
                  <a:t> – математическое ожидание</a:t>
                </a:r>
                <a:r>
                  <a:rPr lang="ru-RU" sz="2800" dirty="0">
                    <a:latin typeface="Roboto" panose="02000000000000000000" pitchFamily="2" charset="0"/>
                    <a:ea typeface="Roboto" panose="02000000000000000000" pitchFamily="2" charset="0"/>
                    <a:cs typeface="+mj-cs"/>
                  </a:rPr>
                  <a:t>.</a:t>
                </a:r>
              </a:p>
            </p:txBody>
          </p:sp>
        </mc:Choice>
        <mc:Fallback xmlns="">
          <p:sp>
            <p:nvSpPr>
              <p:cNvPr id="4" name="Заголовок 1">
                <a:extLst>
                  <a:ext uri="{FF2B5EF4-FFF2-40B4-BE49-F238E27FC236}"/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98" y="2764785"/>
                <a:ext cx="10810875" cy="1016000"/>
              </a:xfrm>
              <a:prstGeom prst="rect">
                <a:avLst/>
              </a:prstGeom>
              <a:blipFill rotWithShape="1">
                <a:blip r:embed="rId2"/>
                <a:stretch>
                  <a:fillRect b="-9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648912" y="460374"/>
            <a:ext cx="20404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i="1" dirty="0" smtClean="0"/>
              <a:t>Ковариация</a:t>
            </a:r>
            <a:endParaRPr lang="ru-RU" sz="2600" i="1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10198" y="1162228"/>
            <a:ext cx="11058258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8564" y="1674976"/>
            <a:ext cx="9195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2000" i="1" dirty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Ковариацию</a:t>
            </a:r>
            <a:r>
              <a:rPr lang="ru-RU" dirty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</a:rPr>
              <a:t>- величина , определяющая зависимость двух случайных величин.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2388" y="2502758"/>
                <a:ext cx="4909357" cy="524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𝑐𝑜𝑣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𝑥𝑦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6E32E0"/>
                        </a:solidFill>
                        <a:latin typeface="Cambria Math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6E32E0"/>
                        </a:solidFill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𝑋𝑌</m:t>
                        </m:r>
                      </m:e>
                    </m:d>
                    <m:r>
                      <a:rPr lang="en-US" sz="2600" b="0" i="1" smtClean="0">
                        <a:solidFill>
                          <a:srgbClr val="6E32E0"/>
                        </a:solidFill>
                        <a:latin typeface="Cambria Math"/>
                      </a:rPr>
                      <m:t>−</m:t>
                    </m:r>
                    <m:r>
                      <a:rPr lang="en-US" sz="2600" b="0" i="1" smtClean="0">
                        <a:solidFill>
                          <a:srgbClr val="6E32E0"/>
                        </a:solidFill>
                        <a:latin typeface="Cambria Math"/>
                      </a:rPr>
                      <m:t>𝑀</m:t>
                    </m:r>
                    <m:r>
                      <a:rPr lang="en-US" sz="2600" b="0" i="1" smtClean="0">
                        <a:solidFill>
                          <a:srgbClr val="6E32E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solidFill>
                          <a:srgbClr val="6E32E0"/>
                        </a:solidFill>
                        <a:latin typeface="Cambria Math"/>
                      </a:rPr>
                      <m:t>∗</m:t>
                    </m:r>
                    <m:r>
                      <a:rPr lang="en-US" sz="2600" b="0" i="1" smtClean="0">
                        <a:solidFill>
                          <a:srgbClr val="6E32E0"/>
                        </a:solidFill>
                        <a:latin typeface="Cambria Math"/>
                      </a:rPr>
                      <m:t>𝑀</m:t>
                    </m:r>
                    <m:r>
                      <a:rPr lang="en-US" sz="2600" b="0" i="1" smtClean="0">
                        <a:solidFill>
                          <a:srgbClr val="6E32E0"/>
                        </a:solidFill>
                        <a:latin typeface="Cambria Math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6E32E0"/>
                        </a:solidFill>
                        <a:latin typeface="Cambria Math"/>
                      </a:rPr>
                      <m:t>𝑌</m:t>
                    </m:r>
                    <m:r>
                      <a:rPr lang="en-US" sz="2600" b="0" i="1" smtClean="0">
                        <a:solidFill>
                          <a:srgbClr val="6E32E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000" dirty="0" smtClean="0">
                    <a:solidFill>
                      <a:srgbClr val="6E32E0"/>
                    </a:solidFill>
                  </a:rPr>
                  <a:t>, </a:t>
                </a:r>
                <a:endParaRPr lang="ru-RU" sz="2000" dirty="0">
                  <a:solidFill>
                    <a:srgbClr val="6E32E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8" y="2502758"/>
                <a:ext cx="4909357" cy="524054"/>
              </a:xfrm>
              <a:prstGeom prst="rect">
                <a:avLst/>
              </a:prstGeom>
              <a:blipFill rotWithShape="1">
                <a:blip r:embed="rId3"/>
                <a:stretch>
                  <a:fillRect r="-373" b="-9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32387" y="4033615"/>
            <a:ext cx="1038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 smtClean="0"/>
              <a:t>Масштаб ковариации зависит от дисперсии. Поэтому по ковариации нельзя судить о силе взаимосвязи 2х случайных величин. Но ее можно нормировать.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17764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400" dirty="0" smtClean="0">
                <a:latin typeface="Roboto"/>
                <a:ea typeface="Roboto"/>
                <a:cs typeface="Roboto"/>
              </a:rPr>
              <a:t>Зная ковариацию и среднее квадратичное отклонение каждого из двух</a:t>
            </a:r>
            <a:br>
              <a:rPr lang="ru-RU" sz="2400" dirty="0" smtClean="0">
                <a:latin typeface="Roboto"/>
                <a:ea typeface="Roboto"/>
                <a:cs typeface="Roboto"/>
              </a:rPr>
            </a:br>
            <a:r>
              <a:rPr lang="ru-RU" sz="2400" dirty="0" smtClean="0">
                <a:latin typeface="Roboto"/>
                <a:ea typeface="Roboto"/>
                <a:cs typeface="Roboto"/>
              </a:rPr>
              <a:t>признаков, можно вычислить </a:t>
            </a:r>
            <a:r>
              <a:rPr lang="ru-RU" sz="24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коэффициент корреляции Пирсона</a:t>
            </a:r>
            <a:r>
              <a:rPr lang="ru-RU" sz="2400" dirty="0" smtClean="0">
                <a:latin typeface="Roboto"/>
                <a:ea typeface="Roboto"/>
                <a:cs typeface="Roboto"/>
              </a:rPr>
              <a:t>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3144" y="299103"/>
            <a:ext cx="952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Нормированная ковариация или коэффициент Пирсона.</a:t>
            </a:r>
            <a:endParaRPr lang="ru-RU" sz="2400" i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36733" y="914400"/>
            <a:ext cx="11639372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61802" y="2963887"/>
                <a:ext cx="2624949" cy="1025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𝑐𝑜𝑣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𝞼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𝞼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3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02" y="2963887"/>
                <a:ext cx="2624949" cy="102592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4650" y="1543095"/>
            <a:ext cx="5137150" cy="23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098833" y="433124"/>
            <a:ext cx="105746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i="1" dirty="0" smtClean="0"/>
              <a:t>Сравним значения ковариации одних и тех же случайных величин.</a:t>
            </a:r>
            <a:endParaRPr lang="ru-RU" sz="2600" i="1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71505" y="1647543"/>
            <a:ext cx="30607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36733" y="1145136"/>
            <a:ext cx="11639372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8385" y="213645"/>
            <a:ext cx="1152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 smtClean="0"/>
              <a:t>Смещенная и несмещенная ковариация</a:t>
            </a:r>
            <a:endParaRPr lang="ru-RU" sz="24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9" y="1849153"/>
            <a:ext cx="5372100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6477" y="1072662"/>
            <a:ext cx="523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rgbClr val="6E32E0"/>
                </a:solidFill>
              </a:rPr>
              <a:t>1. </a:t>
            </a:r>
            <a:r>
              <a:rPr lang="ru-RU" i="1" dirty="0"/>
              <a:t>Даны две случайные величины площадь и цена квартиры</a:t>
            </a: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23357" y="3973704"/>
            <a:ext cx="4088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rgbClr val="6E32E0"/>
                </a:solidFill>
              </a:rPr>
              <a:t>2.  </a:t>
            </a:r>
            <a:r>
              <a:rPr lang="ru-RU" i="1" dirty="0"/>
              <a:t> </a:t>
            </a:r>
            <a:r>
              <a:rPr lang="ru-RU" i="1" dirty="0" smtClean="0"/>
              <a:t>Коэффициент корреляции Пирсона</a:t>
            </a:r>
            <a:endParaRPr lang="ru-RU" i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7" y="4896739"/>
            <a:ext cx="4924425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31438" y="1072662"/>
            <a:ext cx="491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E32E0"/>
                </a:solidFill>
              </a:rPr>
              <a:t>3.</a:t>
            </a:r>
            <a:r>
              <a:rPr lang="ru-RU" dirty="0" smtClean="0">
                <a:solidFill>
                  <a:srgbClr val="6E32E0"/>
                </a:solidFill>
              </a:rPr>
              <a:t> </a:t>
            </a:r>
            <a:r>
              <a:rPr lang="ru-RU" i="1" dirty="0" smtClean="0"/>
              <a:t>Ковариация</a:t>
            </a:r>
            <a:endParaRPr lang="ru-RU" i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25051" y="1748561"/>
            <a:ext cx="4526603" cy="1199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250" y="952545"/>
            <a:ext cx="5876925" cy="3705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5" y="952545"/>
            <a:ext cx="5526887" cy="3777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038" y="5016379"/>
            <a:ext cx="4924425" cy="952500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6E32E0">
                <a:alpha val="4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1510" y="347037"/>
            <a:ext cx="30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Несмещенная ковариация</a:t>
            </a:r>
            <a:endParaRPr lang="ru-RU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65949" y="350378"/>
            <a:ext cx="277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С</a:t>
            </a:r>
            <a:r>
              <a:rPr lang="ru-RU" i="1" dirty="0" smtClean="0"/>
              <a:t>мещенная ковариация</a:t>
            </a:r>
            <a:endParaRPr lang="ru-RU" i="1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57575" y="854579"/>
            <a:ext cx="11579551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2114550"/>
            <a:ext cx="10282237" cy="2897188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563" y="5365750"/>
            <a:ext cx="10837862" cy="1200150"/>
          </a:xfrm>
        </p:spPr>
        <p:txBody>
          <a:bodyPr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b="1" dirty="0" smtClean="0"/>
              <a:t>Взаимосвязь величин. Параметрические и непараметрические показатели корреляции.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b="1" dirty="0" smtClean="0"/>
              <a:t>Корреляционный анализ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b="1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b="1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b="1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b="1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/>
          </a:p>
        </p:txBody>
      </p:sp>
      <p:pic>
        <p:nvPicPr>
          <p:cNvPr id="29700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357574" y="999858"/>
            <a:ext cx="11579551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44994" y="353527"/>
            <a:ext cx="7819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i="1" dirty="0" smtClean="0"/>
              <a:t>ПЛЮСЫ И МИНУСЫ КОРРЕЛЯЦИОННОГО АНАЛИЗА</a:t>
            </a:r>
            <a:r>
              <a:rPr lang="ru-RU" sz="2200" i="1" dirty="0"/>
              <a:t/>
            </a:r>
            <a:br>
              <a:rPr lang="ru-RU" sz="2200" i="1" dirty="0"/>
            </a:br>
            <a:endParaRPr lang="ru-RU" sz="2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900697" y="1230806"/>
            <a:ext cx="38456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6E32E0"/>
                </a:solidFill>
              </a:rPr>
              <a:t>Плюсы:</a:t>
            </a:r>
          </a:p>
          <a:p>
            <a:pPr algn="ctr"/>
            <a:endParaRPr lang="ru-RU" dirty="0" smtClean="0">
              <a:solidFill>
                <a:srgbClr val="6E32E0"/>
              </a:solidFill>
            </a:endParaRPr>
          </a:p>
          <a:p>
            <a:pPr marL="342900" indent="-342900">
              <a:buClr>
                <a:srgbClr val="6E32E0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Простота </a:t>
            </a:r>
          </a:p>
          <a:p>
            <a:pPr marL="342900" indent="-342900">
              <a:buClr>
                <a:srgbClr val="6E32E0"/>
              </a:buClr>
              <a:buFont typeface="Arial" panose="020B0604020202020204" pitchFamily="34" charset="0"/>
              <a:buChar char="•"/>
            </a:pPr>
            <a:r>
              <a:rPr lang="ru-RU" dirty="0"/>
              <a:t>Легкость интерпретации</a:t>
            </a:r>
          </a:p>
          <a:p>
            <a:pPr marL="342900" indent="-342900">
              <a:buClr>
                <a:srgbClr val="6E32E0"/>
              </a:buClr>
              <a:buFont typeface="Arial" panose="020B0604020202020204" pitchFamily="34" charset="0"/>
              <a:buChar char="•"/>
            </a:pPr>
            <a:r>
              <a:rPr lang="ru-RU" dirty="0"/>
              <a:t>Показывает прямая или обратная линейная </a:t>
            </a:r>
            <a:r>
              <a:rPr lang="ru-RU" dirty="0" smtClean="0"/>
              <a:t>взаимосвязь</a:t>
            </a:r>
          </a:p>
          <a:p>
            <a:pPr marL="342900" indent="-342900">
              <a:buClr>
                <a:srgbClr val="6E32E0"/>
              </a:buClr>
              <a:buFont typeface="Arial" panose="020B0604020202020204" pitchFamily="34" charset="0"/>
              <a:buChar char="•"/>
            </a:pPr>
            <a:r>
              <a:rPr lang="ru-RU" dirty="0"/>
              <a:t>Показывает, на сколько сильная линейная зависимость.</a:t>
            </a:r>
          </a:p>
          <a:p>
            <a:pPr marL="342900" indent="-342900">
              <a:buClr>
                <a:srgbClr val="6E32E0"/>
              </a:buClr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Clr>
                <a:srgbClr val="6E32E0"/>
              </a:buClr>
              <a:buFont typeface="Arial" panose="020B0604020202020204" pitchFamily="34" charset="0"/>
              <a:buChar char="•"/>
            </a:pPr>
            <a:endParaRPr lang="ru-RU" dirty="0" smtClean="0"/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29091" y="1155808"/>
                <a:ext cx="4536940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rgbClr val="6E32E0"/>
                    </a:solidFill>
                  </a:rPr>
                  <a:t>Минусы:</a:t>
                </a:r>
              </a:p>
              <a:p>
                <a:pPr algn="ctr"/>
                <a:endParaRPr lang="ru-RU" dirty="0" smtClean="0">
                  <a:solidFill>
                    <a:srgbClr val="6E32E0"/>
                  </a:solidFill>
                </a:endParaRPr>
              </a:p>
              <a:p>
                <a:pPr marL="342900" indent="-342900">
                  <a:buClr>
                    <a:srgbClr val="6E32E0"/>
                  </a:buClr>
                  <a:buFont typeface="Arial" panose="020B0604020202020204" pitchFamily="34" charset="0"/>
                  <a:buChar char="•"/>
                </a:pPr>
                <a:r>
                  <a:rPr lang="ru-RU" dirty="0" smtClean="0"/>
                  <a:t>Случайные величины могут коррелировать по случайности</a:t>
                </a:r>
              </a:p>
              <a:p>
                <a:pPr marL="342900" indent="-342900">
                  <a:buClr>
                    <a:srgbClr val="6E32E0"/>
                  </a:buClr>
                  <a:buFont typeface="Arial" panose="020B0604020202020204" pitchFamily="34" charset="0"/>
                  <a:buChar char="•"/>
                </a:pPr>
                <a:r>
                  <a:rPr lang="ru-RU" dirty="0" smtClean="0"/>
                  <a:t>Есть третья скрытая переменная</a:t>
                </a:r>
                <a:endParaRPr lang="ru-RU" dirty="0"/>
              </a:p>
              <a:p>
                <a:pPr marL="342900" indent="-342900">
                  <a:buClr>
                    <a:srgbClr val="6E32E0"/>
                  </a:buClr>
                  <a:buFont typeface="Arial" panose="020B0604020202020204" pitchFamily="34" charset="0"/>
                  <a:buChar char="•"/>
                </a:pPr>
                <a:r>
                  <a:rPr lang="ru-RU" dirty="0" smtClean="0"/>
                  <a:t>Высока вероятность перепутать причину и следствие</a:t>
                </a:r>
              </a:p>
              <a:p>
                <a:pPr marL="342900" indent="-342900">
                  <a:buClr>
                    <a:srgbClr val="6E32E0"/>
                  </a:buClr>
                  <a:buFont typeface="Arial" panose="020B0604020202020204" pitchFamily="34" charset="0"/>
                  <a:buChar char="•"/>
                </a:pPr>
                <a:r>
                  <a:rPr lang="ru-RU" dirty="0" smtClean="0"/>
                  <a:t>Коэффициент корреляции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ru-RU" dirty="0" smtClean="0"/>
                  <a:t> , равный нули, еще не говорит о том, что зависимости между величинами нет.</a:t>
                </a:r>
              </a:p>
              <a:p>
                <a:pPr marL="342900" indent="-342900">
                  <a:buClr>
                    <a:srgbClr val="6E32E0"/>
                  </a:buClr>
                  <a:buFont typeface="Arial" panose="020B0604020202020204" pitchFamily="34" charset="0"/>
                  <a:buChar char="•"/>
                </a:pPr>
                <a:r>
                  <a:rPr lang="ru-RU" dirty="0" smtClean="0"/>
                  <a:t>Не показывает, как быстро изменяется зависимая величина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ru-RU" dirty="0" smtClean="0"/>
                  <a:t> при изменении независимой величины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endParaRPr lang="ru-RU" dirty="0"/>
              </a:p>
              <a:p>
                <a:pPr marL="342900" indent="-342900">
                  <a:buClr>
                    <a:srgbClr val="6E32E0"/>
                  </a:buClr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Clr>
                    <a:srgbClr val="6E32E0"/>
                  </a:buClr>
                  <a:buFont typeface="Arial" panose="020B0604020202020204" pitchFamily="34" charset="0"/>
                  <a:buChar char="•"/>
                </a:pPr>
                <a:endParaRPr lang="ru-RU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091" y="1155808"/>
                <a:ext cx="4536940" cy="4801314"/>
              </a:xfrm>
              <a:prstGeom prst="rect">
                <a:avLst/>
              </a:prstGeom>
              <a:blipFill rotWithShape="1">
                <a:blip r:embed="rId2"/>
                <a:stretch>
                  <a:fillRect l="-941" t="-635" r="-1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72" y="4819873"/>
            <a:ext cx="36099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6"/>
          <p:cNvSpPr txBox="1">
            <a:spLocks noChangeArrowheads="1"/>
          </p:cNvSpPr>
          <p:nvPr/>
        </p:nvSpPr>
        <p:spPr bwMode="auto">
          <a:xfrm>
            <a:off x="1350236" y="282131"/>
            <a:ext cx="92978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i="1" dirty="0" smtClean="0"/>
              <a:t>Дополнительный материал. </a:t>
            </a:r>
            <a:r>
              <a:rPr lang="ru-RU" sz="2000" i="1" dirty="0" smtClean="0"/>
              <a:t>Проверка на нормальность </a:t>
            </a:r>
            <a:r>
              <a:rPr lang="en-US" sz="2000" i="1" dirty="0" smtClean="0"/>
              <a:t>QQ </a:t>
            </a:r>
            <a:r>
              <a:rPr lang="en-US" sz="2000" i="1" dirty="0"/>
              <a:t>-</a:t>
            </a:r>
            <a:r>
              <a:rPr lang="ru-RU" sz="2000" i="1" dirty="0"/>
              <a:t>график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57574" y="999858"/>
            <a:ext cx="11579551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7" y="1222502"/>
            <a:ext cx="11017621" cy="5351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34" y="2672603"/>
            <a:ext cx="4897274" cy="345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94" y="901808"/>
            <a:ext cx="3733800" cy="149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94" y="2672603"/>
            <a:ext cx="3571875" cy="83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969" y="3913522"/>
            <a:ext cx="3695700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94" y="5180754"/>
            <a:ext cx="3676650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1590" y="1616976"/>
            <a:ext cx="4683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6E32E0"/>
                </a:solidFill>
              </a:rPr>
              <a:t>1.</a:t>
            </a:r>
          </a:p>
          <a:p>
            <a:endParaRPr lang="ru-RU" dirty="0">
              <a:solidFill>
                <a:srgbClr val="6E32E0"/>
              </a:solidFill>
            </a:endParaRPr>
          </a:p>
          <a:p>
            <a:endParaRPr lang="ru-RU" dirty="0" smtClean="0">
              <a:solidFill>
                <a:srgbClr val="6E32E0"/>
              </a:solidFill>
            </a:endParaRPr>
          </a:p>
          <a:p>
            <a:endParaRPr lang="ru-RU" dirty="0" smtClean="0">
              <a:solidFill>
                <a:srgbClr val="6E32E0"/>
              </a:solidFill>
            </a:endParaRPr>
          </a:p>
          <a:p>
            <a:r>
              <a:rPr lang="ru-RU" dirty="0" smtClean="0">
                <a:solidFill>
                  <a:srgbClr val="6E32E0"/>
                </a:solidFill>
              </a:rPr>
              <a:t>2.</a:t>
            </a:r>
          </a:p>
          <a:p>
            <a:endParaRPr lang="ru-RU" dirty="0">
              <a:solidFill>
                <a:srgbClr val="6E32E0"/>
              </a:solidFill>
            </a:endParaRPr>
          </a:p>
          <a:p>
            <a:endParaRPr lang="ru-RU" dirty="0" smtClean="0">
              <a:solidFill>
                <a:srgbClr val="6E32E0"/>
              </a:solidFill>
            </a:endParaRPr>
          </a:p>
          <a:p>
            <a:endParaRPr lang="ru-RU" dirty="0">
              <a:solidFill>
                <a:srgbClr val="6E32E0"/>
              </a:solidFill>
            </a:endParaRPr>
          </a:p>
          <a:p>
            <a:endParaRPr lang="ru-RU" dirty="0" smtClean="0">
              <a:solidFill>
                <a:srgbClr val="6E32E0"/>
              </a:solidFill>
            </a:endParaRPr>
          </a:p>
          <a:p>
            <a:r>
              <a:rPr lang="ru-RU" dirty="0" smtClean="0">
                <a:solidFill>
                  <a:srgbClr val="6E32E0"/>
                </a:solidFill>
              </a:rPr>
              <a:t>3.</a:t>
            </a:r>
          </a:p>
          <a:p>
            <a:endParaRPr lang="ru-RU" dirty="0">
              <a:solidFill>
                <a:srgbClr val="6E32E0"/>
              </a:solidFill>
            </a:endParaRPr>
          </a:p>
          <a:p>
            <a:endParaRPr lang="ru-RU" dirty="0" smtClean="0">
              <a:solidFill>
                <a:srgbClr val="6E32E0"/>
              </a:solidFill>
            </a:endParaRPr>
          </a:p>
          <a:p>
            <a:endParaRPr lang="ru-RU" dirty="0" smtClean="0">
              <a:solidFill>
                <a:srgbClr val="6E32E0"/>
              </a:solidFill>
            </a:endParaRPr>
          </a:p>
          <a:p>
            <a:r>
              <a:rPr lang="ru-RU" dirty="0" smtClean="0">
                <a:solidFill>
                  <a:srgbClr val="6E32E0"/>
                </a:solidFill>
              </a:rPr>
              <a:t>4.</a:t>
            </a:r>
          </a:p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469735" y="307649"/>
            <a:ext cx="7631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i="1" dirty="0" smtClean="0"/>
              <a:t>Квантили и проценты</a:t>
            </a:r>
            <a:endParaRPr lang="ru-RU" sz="2200" i="1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57574" y="869264"/>
            <a:ext cx="11579551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544871" y="1180959"/>
            <a:ext cx="639225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 smtClean="0"/>
              <a:t>Вероятность (уровень квантили)  = </a:t>
            </a:r>
            <a:r>
              <a:rPr lang="ru-RU" i="1" dirty="0" smtClean="0">
                <a:solidFill>
                  <a:srgbClr val="6E32E0"/>
                </a:solidFill>
              </a:rPr>
              <a:t>97,5%</a:t>
            </a:r>
          </a:p>
          <a:p>
            <a:pPr>
              <a:lnSpc>
                <a:spcPct val="150000"/>
              </a:lnSpc>
            </a:pPr>
            <a:r>
              <a:rPr lang="ru-RU" i="1" dirty="0" smtClean="0"/>
              <a:t>Соответствующая этой вероятности квантиль = </a:t>
            </a:r>
            <a:r>
              <a:rPr lang="ru-RU" i="1" dirty="0" smtClean="0">
                <a:solidFill>
                  <a:srgbClr val="6E32E0"/>
                </a:solidFill>
              </a:rPr>
              <a:t>1,96 </a:t>
            </a:r>
            <a:endParaRPr lang="ru-RU" i="1" dirty="0">
              <a:solidFill>
                <a:srgbClr val="6E32E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14" y="1431820"/>
            <a:ext cx="48577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2" y="1684233"/>
            <a:ext cx="40862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04815" y="324740"/>
            <a:ext cx="655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Идея </a:t>
            </a:r>
            <a:r>
              <a:rPr lang="en-US" i="1" dirty="0" smtClean="0"/>
              <a:t>Q-Q</a:t>
            </a:r>
            <a:r>
              <a:rPr lang="ru-RU" i="1" dirty="0" smtClean="0"/>
              <a:t> графика</a:t>
            </a:r>
            <a:endParaRPr lang="ru-RU" i="1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57574" y="999858"/>
            <a:ext cx="11579551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51202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Что такое корреляция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Коэффициент корреляции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Взаимосвязь величин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Ковариация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Ограничения корреляционного анализа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0722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Что такое корреляция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Коэффициент корреляции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Взаимосвязь величин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Ковариация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Ограничения корреляционного </a:t>
            </a:r>
            <a:r>
              <a:rPr lang="ru-RU" dirty="0" smtClean="0">
                <a:latin typeface="Roboto"/>
                <a:ea typeface="Roboto"/>
                <a:cs typeface="Roboto"/>
              </a:rPr>
              <a:t>анализа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Дополнительный материал </a:t>
            </a:r>
            <a:endParaRPr lang="en-US" dirty="0" smtClean="0">
              <a:latin typeface="Roboto"/>
              <a:ea typeface="Roboto"/>
              <a:cs typeface="Roboto"/>
            </a:endParaRPr>
          </a:p>
          <a:p>
            <a:pPr marL="0" indent="0" eaLnBrk="1" hangingPunct="1">
              <a:lnSpc>
                <a:spcPts val="3138"/>
              </a:lnSpc>
              <a:spcAft>
                <a:spcPts val="1200"/>
              </a:spcAft>
              <a:buNone/>
            </a:pPr>
            <a:r>
              <a:rPr lang="en-US" dirty="0" smtClean="0">
                <a:latin typeface="Roboto"/>
                <a:ea typeface="Roboto"/>
                <a:cs typeface="Roboto"/>
              </a:rPr>
              <a:t>(</a:t>
            </a:r>
            <a:r>
              <a:rPr lang="ru-RU" dirty="0" smtClean="0">
                <a:latin typeface="Roboto"/>
                <a:ea typeface="Roboto"/>
                <a:cs typeface="Roboto"/>
              </a:rPr>
              <a:t>Проверка на нормальность с помощью </a:t>
            </a:r>
            <a:r>
              <a:rPr lang="en-US" dirty="0" smtClean="0">
                <a:latin typeface="Roboto"/>
                <a:ea typeface="Roboto"/>
                <a:cs typeface="Roboto"/>
              </a:rPr>
              <a:t>QQ</a:t>
            </a:r>
            <a:r>
              <a:rPr lang="ru-RU" dirty="0" smtClean="0">
                <a:latin typeface="Roboto"/>
                <a:ea typeface="Roboto"/>
                <a:cs typeface="Roboto"/>
              </a:rPr>
              <a:t>- графика)</a:t>
            </a:r>
            <a:endParaRPr lang="ru-RU" dirty="0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Объект 2"/>
          <p:cNvSpPr txBox="1">
            <a:spLocks/>
          </p:cNvSpPr>
          <p:nvPr/>
        </p:nvSpPr>
        <p:spPr bwMode="auto">
          <a:xfrm>
            <a:off x="690563" y="500063"/>
            <a:ext cx="10293350" cy="552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>
              <a:lnSpc>
                <a:spcPct val="17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 b="1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Корреляция</a:t>
            </a:r>
            <a:r>
              <a:rPr lang="ru-RU" sz="320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 — математический показатель, </a:t>
            </a:r>
          </a:p>
          <a:p>
            <a:pPr marL="228600" indent="-228600">
              <a:lnSpc>
                <a:spcPct val="17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по которому можно судить о наличии</a:t>
            </a:r>
          </a:p>
          <a:p>
            <a:pPr marL="228600" indent="-228600">
              <a:lnSpc>
                <a:spcPct val="17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статистической взаимосвязи между </a:t>
            </a:r>
          </a:p>
          <a:p>
            <a:pPr marL="228600" indent="-228600">
              <a:lnSpc>
                <a:spcPct val="17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двумя и более случайными величинами.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579" y="2156479"/>
            <a:ext cx="32575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771" name="Group 6"/>
          <p:cNvGrpSpPr>
            <a:grpSpLocks/>
          </p:cNvGrpSpPr>
          <p:nvPr/>
        </p:nvGrpSpPr>
        <p:grpSpPr bwMode="auto">
          <a:xfrm>
            <a:off x="6956337" y="1865921"/>
            <a:ext cx="4267200" cy="4876800"/>
            <a:chOff x="4172" y="1061"/>
            <a:chExt cx="2688" cy="3072"/>
          </a:xfrm>
        </p:grpSpPr>
        <p:pic>
          <p:nvPicPr>
            <p:cNvPr id="32772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72" y="1061"/>
              <a:ext cx="2688" cy="30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77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80" y="1934"/>
              <a:ext cx="2580" cy="21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" name="TextBox 2"/>
          <p:cNvSpPr txBox="1"/>
          <p:nvPr/>
        </p:nvSpPr>
        <p:spPr>
          <a:xfrm>
            <a:off x="649480" y="324740"/>
            <a:ext cx="10690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i="1" dirty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Коэффициент корреляции</a:t>
            </a:r>
            <a:r>
              <a:rPr lang="ru-RU" sz="2400" dirty="0">
                <a:latin typeface="Roboto"/>
                <a:ea typeface="Roboto"/>
                <a:cs typeface="Roboto"/>
              </a:rPr>
              <a:t> - это коэффициент, показывающий, на сколько велика </a:t>
            </a:r>
            <a:r>
              <a:rPr lang="ru-RU" sz="2400" i="1" dirty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линейная</a:t>
            </a:r>
            <a:r>
              <a:rPr lang="ru-RU" sz="2400" dirty="0">
                <a:latin typeface="Roboto"/>
                <a:ea typeface="Roboto"/>
                <a:cs typeface="Roboto"/>
              </a:rPr>
              <a:t> взаимосвязь между величинами</a:t>
            </a:r>
            <a:endParaRPr lang="ru-RU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6486" y="1758980"/>
            <a:ext cx="6366087" cy="341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076486" y="495655"/>
            <a:ext cx="6689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Расчет коэффициента корреляции в </a:t>
            </a:r>
            <a:r>
              <a:rPr lang="en-US" sz="2400" i="1" dirty="0" smtClean="0"/>
              <a:t>Python</a:t>
            </a:r>
            <a:endParaRPr lang="ru-RU" sz="2400" i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24740" y="1298961"/>
            <a:ext cx="11186445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i="1" dirty="0" smtClean="0"/>
              <a:t>Интерпретация коэффициента корреляции</a:t>
            </a:r>
            <a:endParaRPr lang="ru-RU" sz="3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2870" y="1649339"/>
                <a:ext cx="1156246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2000" i="1" dirty="0"/>
                  <a:t>Коэффициент корреляции обозначается символами </a:t>
                </a:r>
                <a:r>
                  <a:rPr lang="ru-RU" sz="2000" i="1" dirty="0">
                    <a:solidFill>
                      <a:srgbClr val="6E32E0"/>
                    </a:solidFill>
                  </a:rPr>
                  <a:t>R</a:t>
                </a:r>
                <a:r>
                  <a:rPr lang="ru-RU" sz="2000" i="1" dirty="0"/>
                  <a:t> или </a:t>
                </a:r>
                <a:r>
                  <a:rPr lang="ru-RU" sz="2000" i="1" dirty="0" smtClean="0">
                    <a:solidFill>
                      <a:srgbClr val="6E32E0"/>
                    </a:solidFill>
                  </a:rPr>
                  <a:t>r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2000" i="1" dirty="0" smtClean="0"/>
                  <a:t>Коэффициент корреляции </a:t>
                </a:r>
                <a:r>
                  <a:rPr lang="en-US" sz="2000" i="1" dirty="0" smtClean="0"/>
                  <a:t>R</a:t>
                </a:r>
                <a:r>
                  <a:rPr lang="ru-RU" sz="2000" i="1" dirty="0" smtClean="0"/>
                  <a:t> может принимать значения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sz="2000" i="1" dirty="0" smtClean="0"/>
                  <a:t> [-1, 1]</a:t>
                </a:r>
                <a:endParaRPr lang="ru-RU" sz="2000" i="1" dirty="0">
                  <a:solidFill>
                    <a:srgbClr val="6E32E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0" y="1649339"/>
                <a:ext cx="1156246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580" b="-4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единительная линия 5"/>
          <p:cNvCxnSpPr/>
          <p:nvPr/>
        </p:nvCxnSpPr>
        <p:spPr>
          <a:xfrm>
            <a:off x="352870" y="1441153"/>
            <a:ext cx="1156246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07" y="3172225"/>
            <a:ext cx="76676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5193" y="5366759"/>
                <a:ext cx="6380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6E32E0"/>
                        </a:solidFill>
                        <a:latin typeface="Cambria Math"/>
                      </a:rPr>
                      <m:t>𝑟</m:t>
                    </m:r>
                    <m:r>
                      <a:rPr lang="en-US" i="1" dirty="0" smtClean="0">
                        <a:solidFill>
                          <a:srgbClr val="6E32E0"/>
                        </a:solidFill>
                        <a:latin typeface="Cambria Math"/>
                      </a:rPr>
                      <m:t> = 0                                     </m:t>
                    </m:r>
                  </m:oMath>
                </a14:m>
                <a:r>
                  <a:rPr lang="en-US" i="1" dirty="0" smtClean="0">
                    <a:solidFill>
                      <a:srgbClr val="6E32E0"/>
                    </a:solidFill>
                  </a:rPr>
                  <a:t>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b="0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 1                                             </m:t>
                    </m:r>
                    <m:r>
                      <a:rPr lang="en-US" b="0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𝑟</m:t>
                    </m:r>
                    <m:r>
                      <a:rPr lang="en-US" b="0" i="1" smtClean="0">
                        <a:solidFill>
                          <a:srgbClr val="6E32E0"/>
                        </a:solidFill>
                        <a:latin typeface="Cambria Math"/>
                        <a:ea typeface="Cambria Math"/>
                      </a:rPr>
                      <m:t> →−1</m:t>
                    </m:r>
                  </m:oMath>
                </a14:m>
                <a:endParaRPr lang="ru-RU" i="1" dirty="0">
                  <a:solidFill>
                    <a:srgbClr val="6E32E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93" y="5366759"/>
                <a:ext cx="6380529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847725"/>
            <a:ext cx="10810875" cy="2644775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2800" i="1" dirty="0" smtClean="0">
                <a:solidFill>
                  <a:srgbClr val="6E32E0"/>
                </a:solidFill>
              </a:rPr>
              <a:t>Если коэффициент корреляции близок к 1</a:t>
            </a:r>
            <a:r>
              <a:rPr lang="ru-RU" sz="2800" dirty="0" smtClean="0"/>
              <a:t>, то между величинами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наблюдается прямая связь:</a:t>
            </a:r>
            <a:r>
              <a:rPr lang="en-US" sz="2800" dirty="0" smtClean="0"/>
              <a:t> </a:t>
            </a:r>
            <a:r>
              <a:rPr lang="ru-RU" sz="2800" dirty="0" smtClean="0"/>
              <a:t>увеличение одной величины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сопровождается</a:t>
            </a:r>
            <a:r>
              <a:rPr lang="en-US" sz="2800" dirty="0" smtClean="0"/>
              <a:t>  </a:t>
            </a:r>
            <a:r>
              <a:rPr lang="ru-RU" sz="2800" dirty="0" smtClean="0"/>
              <a:t>увеличением другой, а уменьшение одной величины</a:t>
            </a:r>
            <a:br>
              <a:rPr lang="ru-RU" sz="2800" dirty="0" smtClean="0"/>
            </a:br>
            <a:r>
              <a:rPr lang="ru-RU" sz="2800" dirty="0" smtClean="0"/>
              <a:t>сопровождается уменьшением другой.</a:t>
            </a:r>
            <a:endParaRPr lang="ru-RU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85" y="3647853"/>
            <a:ext cx="25527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105" y="2305020"/>
            <a:ext cx="4741862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01652" y="564022"/>
            <a:ext cx="1128044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Отсутствие корреляции между двумя величинами еще не говорит о том, </a:t>
            </a:r>
            <a:endParaRPr lang="en-US" i="1" dirty="0" smtClean="0">
              <a:solidFill>
                <a:srgbClr val="6E32E0"/>
              </a:solidFill>
              <a:latin typeface="Roboto"/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ru-RU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что </a:t>
            </a:r>
            <a:r>
              <a:rPr lang="ru-RU" i="1" dirty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между показателями</a:t>
            </a:r>
            <a:r>
              <a:rPr lang="en-US" i="1" dirty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i="1" dirty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нет связи.</a:t>
            </a:r>
            <a:endParaRPr lang="ru-RU" i="1" dirty="0">
              <a:solidFill>
                <a:srgbClr val="6E32E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558" y="2117012"/>
            <a:ext cx="53054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28844" y="1592533"/>
                <a:ext cx="2032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=0,  </m:t>
                      </m:r>
                      <m:r>
                        <a:rPr lang="en-US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6E32E0"/>
                          </a:solidFill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6E32E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844" y="1592533"/>
                <a:ext cx="2032095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486</Words>
  <Application>Microsoft Office PowerPoint</Application>
  <PresentationFormat>Произвольный</PresentationFormat>
  <Paragraphs>101</Paragraphs>
  <Slides>24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Презентация PowerPoint</vt:lpstr>
      <vt:lpstr>Презентация PowerPoint</vt:lpstr>
      <vt:lpstr>Презентация PowerPoint</vt:lpstr>
      <vt:lpstr>Интерпретация коэффициента корреляции</vt:lpstr>
      <vt:lpstr> Если коэффициент корреляции близок к 1, то между величинами наблюдается прямая связь: увеличение одной величины сопровождается  увеличением другой, а уменьшение одной величины сопровождается уменьшением другой.</vt:lpstr>
      <vt:lpstr>Презентация PowerPoint</vt:lpstr>
      <vt:lpstr>Если же коэффициент корреляции близок к -1, то между величинами есть обратная корреляционная связь: увеличение одной величины сопровождается уменьшением другой и наоборот.</vt:lpstr>
      <vt:lpstr>Коэффициент корреляции, равный 0, говорит о том, что между величинами нет линейной связи.</vt:lpstr>
      <vt:lpstr>Презентация PowerPoint</vt:lpstr>
      <vt:lpstr>2. Высокая корреляция двух величин может свидетельствовать  о том, что у них есть общая причина</vt:lpstr>
      <vt:lpstr>Презентация PowerPoint</vt:lpstr>
      <vt:lpstr>Презентация PowerPoint</vt:lpstr>
      <vt:lpstr>Зная ковариацию и среднее квадратичное отклонение каждого из двух признаков, можно вычислить коэффициент корреляции Пирсона: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Итоги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299</cp:revision>
  <dcterms:created xsi:type="dcterms:W3CDTF">2018-09-20T14:58:52Z</dcterms:created>
  <dcterms:modified xsi:type="dcterms:W3CDTF">2022-04-26T06:19:22Z</dcterms:modified>
</cp:coreProperties>
</file>